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612" r:id="rId2"/>
    <p:sldId id="621" r:id="rId3"/>
    <p:sldId id="801" r:id="rId4"/>
    <p:sldId id="834" r:id="rId5"/>
    <p:sldId id="747" r:id="rId6"/>
    <p:sldId id="855" r:id="rId7"/>
    <p:sldId id="856" r:id="rId8"/>
    <p:sldId id="857" r:id="rId9"/>
    <p:sldId id="797" r:id="rId10"/>
    <p:sldId id="798" r:id="rId11"/>
    <p:sldId id="816" r:id="rId12"/>
    <p:sldId id="850" r:id="rId13"/>
    <p:sldId id="823" r:id="rId14"/>
    <p:sldId id="777" r:id="rId15"/>
    <p:sldId id="779" r:id="rId16"/>
    <p:sldId id="781" r:id="rId17"/>
    <p:sldId id="787" r:id="rId18"/>
    <p:sldId id="789" r:id="rId19"/>
    <p:sldId id="791" r:id="rId20"/>
    <p:sldId id="8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e Liu" initials="J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D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24"/>
  </p:normalViewPr>
  <p:slideViewPr>
    <p:cSldViewPr snapToGrid="0" snapToObjects="1">
      <p:cViewPr varScale="1">
        <p:scale>
          <a:sx n="66" d="100"/>
          <a:sy n="66" d="100"/>
        </p:scale>
        <p:origin x="48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7202C-75DC-AF4A-B54D-DC9E4F2D18A2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9D4B0-238C-774C-BD4A-1B3419D8F0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5A1E-F8F7-DA4F-949A-D2DFF14631AD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Instructor Talking Points: </a:t>
            </a:r>
          </a:p>
          <a:p>
            <a:endParaRPr lang="en-US" sz="1000" dirty="0"/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Zoom has a great mobile app that lets you join meetings using your mobile device. </a:t>
            </a:r>
          </a:p>
          <a:p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the Zoom app, you can: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 audio via mobile app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 content being shared and others video feed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your own video feed through the camera on mobile device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Annotate content using stylus and finger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more!</a:t>
            </a:r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9D4B0-238C-774C-BD4A-1B3419D8F0D3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r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4788994"/>
            <a:ext cx="7801511" cy="111863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5907625"/>
            <a:ext cx="7801511" cy="564428"/>
          </a:xfrm>
        </p:spPr>
        <p:txBody>
          <a:bodyPr anchor="ctr"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Zoom Rep Name | 12.31.19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3415" y="5800605"/>
            <a:ext cx="2532850" cy="5450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5218"/>
            <a:ext cx="10515600" cy="905377"/>
          </a:xfrm>
        </p:spPr>
        <p:txBody>
          <a:bodyPr/>
          <a:lstStyle>
            <a:lvl1pPr>
              <a:defRPr b="1" i="0"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0595"/>
            <a:ext cx="10515600" cy="4658948"/>
          </a:xfrm>
        </p:spPr>
        <p:txBody>
          <a:bodyPr/>
          <a:lstStyle>
            <a:lvl1pPr>
              <a:defRPr b="1" i="0">
                <a:latin typeface="Avenir Heavy" charset="0"/>
              </a:defRPr>
            </a:lvl1pPr>
            <a:lvl2pPr>
              <a:defRPr b="1" i="0">
                <a:latin typeface="Avenir Heavy" charset="0"/>
              </a:defRPr>
            </a:lvl2pPr>
            <a:lvl3pPr>
              <a:defRPr b="1" i="0">
                <a:latin typeface="Avenir Heavy" charset="0"/>
              </a:defRPr>
            </a:lvl3pPr>
            <a:lvl4pPr>
              <a:defRPr b="1" i="0">
                <a:latin typeface="Avenir Heavy" charset="0"/>
              </a:defRPr>
            </a:lvl4pPr>
            <a:lvl5pPr>
              <a:defRPr b="1" i="0">
                <a:latin typeface="Avenir Heavy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50"/>
          <p:cNvSpPr/>
          <p:nvPr userDrawn="1"/>
        </p:nvSpPr>
        <p:spPr>
          <a:xfrm>
            <a:off x="3389874" y="2925537"/>
            <a:ext cx="5412252" cy="100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lnSpc>
                <a:spcPct val="100000"/>
              </a:lnSpc>
              <a:buSzPct val="25000"/>
            </a:pPr>
            <a:r>
              <a:rPr lang="es-HN" sz="6000" b="0" i="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"/>
              </a:rPr>
              <a:t>Thank You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018372" y="4732653"/>
            <a:ext cx="415525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400" latinLnBrk="1" hangingPunct="0">
              <a:spcAft>
                <a:spcPts val="600"/>
              </a:spcAft>
            </a:pPr>
            <a:r>
              <a:rPr lang="en-US" sz="2000" b="0" i="0" spc="40" dirty="0">
                <a:solidFill>
                  <a:schemeClr val="bg1">
                    <a:lumMod val="65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rPr>
              <a:t> Connect With Us</a:t>
            </a:r>
          </a:p>
          <a:p>
            <a:pPr algn="ctr" defTabSz="914400" latinLnBrk="1" hangingPunct="0"/>
            <a:r>
              <a:rPr lang="en-US" sz="2500" b="0" dirty="0">
                <a:solidFill>
                  <a:srgbClr val="2C8A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@</a:t>
            </a:r>
            <a:r>
              <a:rPr lang="en-US" sz="2500" b="0" dirty="0" err="1">
                <a:solidFill>
                  <a:srgbClr val="2C8A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zoom_us</a:t>
            </a:r>
            <a:r>
              <a:rPr lang="en-US" sz="2500" b="0" dirty="0">
                <a:solidFill>
                  <a:srgbClr val="2C8A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"/>
              </a:rPr>
              <a:t> </a:t>
            </a:r>
            <a:r>
              <a:rPr lang="en-US" sz="2500" b="0" dirty="0">
                <a:solidFill>
                  <a:srgbClr val="2C8AFF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"/>
              </a:rPr>
              <a:t>|</a:t>
            </a:r>
            <a:r>
              <a:rPr lang="en-US" sz="2500" b="0" baseline="0" dirty="0">
                <a:solidFill>
                  <a:srgbClr val="2C8AFF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"/>
              </a:rPr>
              <a:t> </a:t>
            </a:r>
            <a:r>
              <a:rPr lang="en-US" sz="2500" b="0" i="0" dirty="0" err="1">
                <a:solidFill>
                  <a:srgbClr val="2C8AFF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"/>
              </a:rPr>
              <a:t>blog.zoom.us</a:t>
            </a:r>
            <a:endParaRPr lang="en-US" sz="2500" b="0" i="0" dirty="0">
              <a:solidFill>
                <a:srgbClr val="2C8AFF"/>
              </a:solidFill>
              <a:latin typeface="Helvetica Neue Light" charset="0"/>
              <a:ea typeface="Helvetica Neue Light" charset="0"/>
              <a:cs typeface="Helvetica Neue Light" charset="0"/>
              <a:sym typeface="Helvetic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r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4788994"/>
            <a:ext cx="7801511" cy="111863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5907625"/>
            <a:ext cx="7801511" cy="564428"/>
          </a:xfrm>
        </p:spPr>
        <p:txBody>
          <a:bodyPr anchor="ctr"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Zoom Rep Name | 12.31.19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00050" y="1171575"/>
            <a:ext cx="11380788" cy="50149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804" y="1171145"/>
            <a:ext cx="5558640" cy="471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6222670" y="1171145"/>
            <a:ext cx="5558640" cy="471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4788994"/>
            <a:ext cx="7801511" cy="1118631"/>
          </a:xfrm>
        </p:spPr>
        <p:txBody>
          <a:bodyPr anchor="b">
            <a:normAutofit/>
          </a:bodyPr>
          <a:lstStyle>
            <a:lvl1pPr>
              <a:defRPr sz="4800" b="1" i="0">
                <a:latin typeface="Avenir Heavy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5907625"/>
            <a:ext cx="7801511" cy="564428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Avenir Heavy" charset="0"/>
                <a:ea typeface="Helvetica Neue Light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Zoom Rep Name | month.day.18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venir Heavy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80595"/>
            <a:ext cx="5181600" cy="4718324"/>
          </a:xfrm>
        </p:spPr>
        <p:txBody>
          <a:bodyPr/>
          <a:lstStyle>
            <a:lvl1pPr>
              <a:defRPr b="1" i="0">
                <a:latin typeface="Avenir Heavy" charset="0"/>
              </a:defRPr>
            </a:lvl1pPr>
            <a:lvl2pPr>
              <a:defRPr b="1" i="0">
                <a:latin typeface="Avenir Heavy" charset="0"/>
              </a:defRPr>
            </a:lvl2pPr>
            <a:lvl3pPr>
              <a:defRPr b="1" i="0">
                <a:latin typeface="Avenir Heavy" charset="0"/>
              </a:defRPr>
            </a:lvl3pPr>
            <a:lvl4pPr>
              <a:defRPr b="1" i="0">
                <a:latin typeface="Avenir Heavy" charset="0"/>
              </a:defRPr>
            </a:lvl4pPr>
            <a:lvl5pPr>
              <a:defRPr b="1" i="0">
                <a:latin typeface="Avenir Heavy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80595"/>
            <a:ext cx="5181600" cy="4718324"/>
          </a:xfrm>
        </p:spPr>
        <p:txBody>
          <a:bodyPr/>
          <a:lstStyle>
            <a:lvl1pPr>
              <a:defRPr b="1" i="0">
                <a:latin typeface="Avenir Heavy" charset="0"/>
              </a:defRPr>
            </a:lvl1pPr>
            <a:lvl2pPr>
              <a:defRPr b="1" i="0">
                <a:latin typeface="Avenir Heavy" charset="0"/>
              </a:defRPr>
            </a:lvl2pPr>
            <a:lvl3pPr>
              <a:defRPr b="1" i="0">
                <a:latin typeface="Avenir Heavy" charset="0"/>
              </a:defRPr>
            </a:lvl3pPr>
            <a:lvl4pPr>
              <a:defRPr b="1" i="0">
                <a:latin typeface="Avenir Heavy" charset="0"/>
              </a:defRPr>
            </a:lvl4pPr>
            <a:lvl5pPr>
              <a:defRPr b="1" i="0">
                <a:latin typeface="Avenir Heavy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9804" y="265768"/>
            <a:ext cx="11381506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690" y="1171145"/>
            <a:ext cx="11381506" cy="465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260923" y="6510919"/>
            <a:ext cx="872218" cy="19845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57855" y="6479395"/>
            <a:ext cx="3117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0" i="0" kern="1200" spc="20" baseline="0" dirty="0">
                <a:solidFill>
                  <a:schemeClr val="bg1">
                    <a:lumMod val="65000"/>
                  </a:schemeClr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© 2019 </a:t>
            </a:r>
            <a:r>
              <a:rPr lang="en-US" sz="1100" b="0" i="0" spc="20" baseline="0" dirty="0">
                <a:solidFill>
                  <a:schemeClr val="bg1">
                    <a:lumMod val="6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Zoom Video Communications, Inc.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625757" y="6479341"/>
            <a:ext cx="336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2270A17-9FE7-A748-8A17-2C21CED227FF}" type="slidenum">
              <a:rPr lang="sk-SK" sz="1100" b="0" i="0" kern="1200" smtClean="0">
                <a:solidFill>
                  <a:schemeClr val="bg1">
                    <a:lumMod val="65000"/>
                  </a:schemeClr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‹#›</a:t>
            </a:fld>
            <a:endParaRPr lang="en-US" sz="1100" b="0" i="0" dirty="0">
              <a:solidFill>
                <a:schemeClr val="bg1">
                  <a:lumMod val="6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2"/>
          </a:solidFill>
          <a:latin typeface="Avenir Heavy" charset="0"/>
          <a:ea typeface="Avenir Heavy" charset="0"/>
          <a:cs typeface="Avenir Heavy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4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2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b="0" i="0" kern="1200">
          <a:solidFill>
            <a:schemeClr val="tx2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zoom.us/download#client_4meeting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431"/>
          <p:cNvPicPr preferRelativeResize="0"/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969620" y="0"/>
            <a:ext cx="62223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 rot="10800000">
            <a:off x="5969620" y="0"/>
            <a:ext cx="386018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09399" y="2035794"/>
            <a:ext cx="4916449" cy="1118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399" y="3964956"/>
            <a:ext cx="7801511" cy="1118631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44546A"/>
                </a:solidFill>
                <a:ea typeface="宋体" panose="02010600030101010101" pitchFamily="2" charset="-122"/>
              </a:rPr>
              <a:t>使用手册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858" y="702772"/>
            <a:ext cx="580790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视频设置</a:t>
            </a:r>
            <a:endParaRPr lang="en-US" sz="280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58" y="1690946"/>
            <a:ext cx="5807909" cy="4360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45" y="1690946"/>
            <a:ext cx="5817120" cy="436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/>
          <p:nvPr/>
        </p:nvSpPr>
        <p:spPr>
          <a:xfrm>
            <a:off x="6234545" y="702772"/>
            <a:ext cx="581712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音频设置</a:t>
            </a:r>
            <a:endParaRPr lang="en-US" sz="280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98753" y="1655674"/>
            <a:ext cx="5769553" cy="4437554"/>
            <a:chOff x="3317" y="1167"/>
            <a:chExt cx="12534" cy="94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7" y="1167"/>
              <a:ext cx="12534" cy="94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7" y="1748"/>
              <a:ext cx="7100" cy="3969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1" y="760609"/>
            <a:ext cx="596830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虚拟背景</a:t>
            </a:r>
            <a:endParaRPr lang="en-US" sz="280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459" y="1835463"/>
            <a:ext cx="731277" cy="23878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060" y="1655674"/>
            <a:ext cx="5913755" cy="443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4"/>
          <p:cNvSpPr/>
          <p:nvPr/>
        </p:nvSpPr>
        <p:spPr>
          <a:xfrm>
            <a:off x="6068060" y="760609"/>
            <a:ext cx="59137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录制设置</a:t>
            </a:r>
            <a:endParaRPr lang="en-US" sz="280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844" y="306677"/>
            <a:ext cx="6869644" cy="5264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7"/>
          <p:cNvSpPr txBox="1"/>
          <p:nvPr/>
        </p:nvSpPr>
        <p:spPr>
          <a:xfrm>
            <a:off x="2684779" y="5692448"/>
            <a:ext cx="538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进入会议之前需要选择相应的麦克风与扬声器</a:t>
            </a:r>
            <a:endParaRPr lang="en-US" altLang="zh-CN" b="1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否则视频没有声音，也不会录入自己的声音。</a:t>
            </a:r>
          </a:p>
        </p:txBody>
      </p:sp>
      <p:sp>
        <p:nvSpPr>
          <p:cNvPr id="12" name="Rectangle 8"/>
          <p:cNvSpPr/>
          <p:nvPr/>
        </p:nvSpPr>
        <p:spPr>
          <a:xfrm>
            <a:off x="3014559" y="2519089"/>
            <a:ext cx="2603921" cy="16914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/>
          <p:cNvSpPr/>
          <p:nvPr/>
        </p:nvSpPr>
        <p:spPr>
          <a:xfrm>
            <a:off x="2433844" y="5155740"/>
            <a:ext cx="777189" cy="3994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1" y="370249"/>
            <a:ext cx="7796420" cy="597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ow: Right 3"/>
          <p:cNvSpPr/>
          <p:nvPr/>
        </p:nvSpPr>
        <p:spPr>
          <a:xfrm>
            <a:off x="2854960" y="4968240"/>
            <a:ext cx="1595120" cy="26416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6779" y="4869060"/>
            <a:ext cx="196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选择摄像头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/>
          <p:nvPr/>
        </p:nvSpPr>
        <p:spPr>
          <a:xfrm>
            <a:off x="0" y="224444"/>
            <a:ext cx="12191999" cy="5504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会议中控制</a:t>
            </a:r>
            <a:endParaRPr lang="en-US" sz="3200" b="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988" y="5767040"/>
            <a:ext cx="1765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静音或解除静音</a:t>
            </a:r>
            <a:endParaRPr lang="en-AU" sz="1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045" y="1359882"/>
            <a:ext cx="5168265" cy="3964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ow: Right 3"/>
          <p:cNvSpPr/>
          <p:nvPr/>
        </p:nvSpPr>
        <p:spPr>
          <a:xfrm rot="16200000">
            <a:off x="1235075" y="5383242"/>
            <a:ext cx="463550" cy="3467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8"/>
          <p:cNvSpPr/>
          <p:nvPr/>
        </p:nvSpPr>
        <p:spPr>
          <a:xfrm>
            <a:off x="1249045" y="4955252"/>
            <a:ext cx="390525" cy="369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1359882"/>
            <a:ext cx="5166360" cy="396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rrow: Right 9"/>
          <p:cNvSpPr/>
          <p:nvPr/>
        </p:nvSpPr>
        <p:spPr>
          <a:xfrm rot="16200000">
            <a:off x="7134552" y="5386169"/>
            <a:ext cx="458665" cy="3464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6682002" y="5788372"/>
            <a:ext cx="171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开始</a:t>
            </a:r>
            <a:r>
              <a:rPr lang="en-US" altLang="zh-CN" sz="16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6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停止视频</a:t>
            </a:r>
            <a:endParaRPr lang="en-AU" sz="1600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7190740" y="4960332"/>
            <a:ext cx="390525" cy="369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Right 14"/>
          <p:cNvSpPr/>
          <p:nvPr/>
        </p:nvSpPr>
        <p:spPr>
          <a:xfrm rot="16200000">
            <a:off x="5355590" y="5763145"/>
            <a:ext cx="431165" cy="3054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" name="TextBox 15"/>
          <p:cNvSpPr txBox="1"/>
          <p:nvPr/>
        </p:nvSpPr>
        <p:spPr>
          <a:xfrm>
            <a:off x="5067300" y="6131445"/>
            <a:ext cx="100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结束会议</a:t>
            </a:r>
            <a:endParaRPr lang="en-AU" sz="1600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itle 5"/>
          <p:cNvSpPr txBox="1"/>
          <p:nvPr/>
        </p:nvSpPr>
        <p:spPr>
          <a:xfrm>
            <a:off x="0" y="282632"/>
            <a:ext cx="12191999" cy="492259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会议中控制</a:t>
            </a:r>
            <a:endParaRPr lang="en-US" sz="3200" b="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" y="1763915"/>
            <a:ext cx="5131435" cy="3936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265" y="1778868"/>
            <a:ext cx="5085080" cy="390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340" y="2131928"/>
            <a:ext cx="786765" cy="202565"/>
          </a:xfrm>
          <a:prstGeom prst="rect">
            <a:avLst/>
          </a:prstGeom>
        </p:spPr>
      </p:pic>
      <p:sp>
        <p:nvSpPr>
          <p:cNvPr id="12" name="Arrow: Right 11"/>
          <p:cNvSpPr/>
          <p:nvPr/>
        </p:nvSpPr>
        <p:spPr>
          <a:xfrm rot="16200000" flipV="1">
            <a:off x="10874375" y="2298933"/>
            <a:ext cx="226695" cy="2971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10496550" y="2561188"/>
            <a:ext cx="102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视图选项</a:t>
            </a:r>
            <a:endParaRPr lang="en-AU" sz="1600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44245" y="1421307"/>
            <a:ext cx="6351905" cy="4645025"/>
            <a:chOff x="4410" y="959"/>
            <a:chExt cx="11296" cy="856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8" y="959"/>
              <a:ext cx="11159" cy="8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6" name="Picture 2" descr="imag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" y="1220"/>
              <a:ext cx="11296" cy="7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itle 5"/>
          <p:cNvSpPr txBox="1"/>
          <p:nvPr/>
        </p:nvSpPr>
        <p:spPr>
          <a:xfrm>
            <a:off x="0" y="299258"/>
            <a:ext cx="12191999" cy="475634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会议中控制</a:t>
            </a:r>
            <a:endParaRPr lang="en-US" sz="3200" b="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45" y="3667937"/>
            <a:ext cx="304800" cy="503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365" y="3537762"/>
            <a:ext cx="273050" cy="764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2583" y="990666"/>
            <a:ext cx="16390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atinLnBrk="1" hangingPunct="0"/>
            <a:r>
              <a:rPr lang="zh-CN" altLang="en-US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/>
              </a:rPr>
              <a:t>画廊模式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宋体" panose="02010600030101010101" pitchFamily="2" charset="-122"/>
              <a:ea typeface="宋体" panose="02010600030101010101" pitchFamily="2" charset="-122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9402" y="1427945"/>
            <a:ext cx="2670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演讲者模式为发言者独占画面。</a:t>
            </a:r>
            <a:endParaRPr lang="zh-CN" altLang="en-US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/>
          <p:nvPr/>
        </p:nvSpPr>
        <p:spPr>
          <a:xfrm>
            <a:off x="1" y="241069"/>
            <a:ext cx="12191999" cy="504392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与会人管理</a:t>
            </a:r>
            <a:endParaRPr lang="en-US" sz="3200" b="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20775" y="1127875"/>
            <a:ext cx="5905500" cy="3977640"/>
            <a:chOff x="1733" y="1174"/>
            <a:chExt cx="16599" cy="85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" y="1174"/>
              <a:ext cx="15735" cy="8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48" y="2437"/>
              <a:ext cx="2685" cy="41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Rectangle 8"/>
          <p:cNvSpPr/>
          <p:nvPr/>
        </p:nvSpPr>
        <p:spPr>
          <a:xfrm flipV="1">
            <a:off x="2598420" y="4371975"/>
            <a:ext cx="431165" cy="3511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335" y="3267710"/>
            <a:ext cx="6193155" cy="3475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7"/>
          <p:cNvSpPr txBox="1"/>
          <p:nvPr/>
        </p:nvSpPr>
        <p:spPr>
          <a:xfrm>
            <a:off x="7650918" y="1844837"/>
            <a:ext cx="378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可以让所有人静音，</a:t>
            </a:r>
            <a:endParaRPr lang="en-US" altLang="zh-CN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也可以允许与会者自我解除静音。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198235" y="1989918"/>
            <a:ext cx="5737860" cy="4385310"/>
            <a:chOff x="4330" y="1128"/>
            <a:chExt cx="11846" cy="9078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0" y="1128"/>
              <a:ext cx="11846" cy="90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8" y="1499"/>
              <a:ext cx="9888" cy="7841"/>
            </a:xfrm>
            <a:prstGeom prst="rect">
              <a:avLst/>
            </a:prstGeom>
          </p:spPr>
        </p:pic>
      </p:grpSp>
      <p:sp>
        <p:nvSpPr>
          <p:cNvPr id="2" name="Title 5"/>
          <p:cNvSpPr txBox="1"/>
          <p:nvPr/>
        </p:nvSpPr>
        <p:spPr>
          <a:xfrm>
            <a:off x="321273" y="283528"/>
            <a:ext cx="12191999" cy="497446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内容共享</a:t>
            </a:r>
            <a:endParaRPr lang="en-US" sz="3200" b="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146" y="2648998"/>
            <a:ext cx="136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分享内容需是打开状态</a:t>
            </a:r>
            <a:endParaRPr lang="en-US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07540" y="1317684"/>
            <a:ext cx="5027295" cy="3911600"/>
            <a:chOff x="4330" y="1128"/>
            <a:chExt cx="11846" cy="90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0" y="1128"/>
              <a:ext cx="11846" cy="90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2" y="1529"/>
              <a:ext cx="9762" cy="774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336800" y="4389583"/>
            <a:ext cx="602615" cy="250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/>
          <p:cNvSpPr/>
          <p:nvPr/>
        </p:nvSpPr>
        <p:spPr>
          <a:xfrm>
            <a:off x="1625600" y="2824943"/>
            <a:ext cx="711200" cy="2946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"/>
          <p:cNvSpPr txBox="1"/>
          <p:nvPr/>
        </p:nvSpPr>
        <p:spPr>
          <a:xfrm>
            <a:off x="1907540" y="5423363"/>
            <a:ext cx="3977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  <a:ea typeface="宋体" panose="02010600030101010101" pitchFamily="2" charset="-122"/>
              </a:rPr>
              <a:t>可以选择只分享相关内容，还是分享桌面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>
          <a:xfrm>
            <a:off x="321273" y="210504"/>
            <a:ext cx="12191999" cy="57046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内容共享</a:t>
            </a:r>
            <a:endParaRPr lang="en-US" sz="3200" b="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924" y="1131822"/>
            <a:ext cx="9850695" cy="5209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323" y="3978986"/>
            <a:ext cx="1282675" cy="1006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973" y="4353841"/>
            <a:ext cx="1478092" cy="1066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411" y="4482314"/>
            <a:ext cx="1038458" cy="1755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2199" y="4281822"/>
            <a:ext cx="1708476" cy="113898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3241575" y="3172693"/>
            <a:ext cx="1421865" cy="7010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47274" y="3172693"/>
            <a:ext cx="218647" cy="10658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890719" y="3101573"/>
            <a:ext cx="45781" cy="12903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493760" y="3101573"/>
            <a:ext cx="497360" cy="11369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7366" y="1541720"/>
            <a:ext cx="4430233" cy="4770945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2000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W</a:t>
            </a:r>
            <a:r>
              <a:rPr lang="en-US" altLang="zh-CN" sz="2000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eb</a:t>
            </a:r>
            <a:r>
              <a:rPr lang="zh-CN" altLang="en-US" sz="2000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注册</a:t>
            </a:r>
            <a:r>
              <a:rPr lang="zh-CN" altLang="en-US" sz="2000" b="0" dirty="0">
                <a:solidFill>
                  <a:schemeClr val="tx1"/>
                </a:solidFill>
                <a:latin typeface="Helvetica Neue" charset="0"/>
              </a:rPr>
              <a:t>登录</a:t>
            </a:r>
            <a:endParaRPr lang="en-US" sz="2000" b="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zh-CN" altLang="en-US" sz="2000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桌面客户端</a:t>
            </a:r>
            <a:endParaRPr lang="en-US" altLang="zh-CN" sz="2000" b="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zh-CN" altLang="en-US" sz="2000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下载与使用</a:t>
            </a:r>
            <a:endParaRPr lang="en-US" altLang="zh-CN" sz="2000" b="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zh-CN" altLang="en-US" sz="2000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会议中控制</a:t>
            </a:r>
            <a:endParaRPr lang="en-US" altLang="zh-CN" sz="2000" b="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zh-CN" altLang="en-US" sz="2000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移动应用端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23"/>
            <a:ext cx="6021781" cy="6449846"/>
          </a:xfrm>
        </p:spPr>
      </p:pic>
      <p:grpSp>
        <p:nvGrpSpPr>
          <p:cNvPr id="13" name="Group 12"/>
          <p:cNvGrpSpPr/>
          <p:nvPr/>
        </p:nvGrpSpPr>
        <p:grpSpPr>
          <a:xfrm>
            <a:off x="6021781" y="0"/>
            <a:ext cx="484094" cy="6449846"/>
            <a:chOff x="4437529" y="-5523"/>
            <a:chExt cx="484094" cy="6449846"/>
          </a:xfrm>
        </p:grpSpPr>
        <p:sp>
          <p:nvSpPr>
            <p:cNvPr id="10" name="Rectangle 9"/>
            <p:cNvSpPr/>
            <p:nvPr/>
          </p:nvSpPr>
          <p:spPr>
            <a:xfrm>
              <a:off x="4437529" y="-5522"/>
              <a:ext cx="403412" cy="64498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06471" y="-5523"/>
              <a:ext cx="215152" cy="6449846"/>
            </a:xfrm>
            <a:prstGeom prst="rect">
              <a:avLst/>
            </a:prstGeom>
            <a:solidFill>
              <a:schemeClr val="bg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502009"/>
            <a:ext cx="10485120" cy="5705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0" y="3652519"/>
            <a:ext cx="2971800" cy="88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145" y="2719069"/>
            <a:ext cx="2305050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770880" y="5669280"/>
            <a:ext cx="518160" cy="53861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863840" y="4653280"/>
            <a:ext cx="995680" cy="7198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911840" y="4653280"/>
            <a:ext cx="0" cy="7924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838200" y="333058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zh-CN" altLang="en-US" sz="3200" b="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客户端</a:t>
            </a:r>
            <a:r>
              <a:rPr lang="zh-CN" altLang="en-US" sz="3200" b="0" dirty="0">
                <a:solidFill>
                  <a:srgbClr val="00B0F0"/>
                </a:solidFill>
                <a:latin typeface="Helvetica Neue" charset="0"/>
              </a:rPr>
              <a:t>下载</a:t>
            </a:r>
            <a:r>
              <a:rPr lang="en-US" altLang="zh-CN" sz="3200" b="0" dirty="0">
                <a:solidFill>
                  <a:srgbClr val="00B0F0"/>
                </a:solidFill>
                <a:latin typeface="Helvetica Neue" charset="0"/>
              </a:rPr>
              <a:t>&amp;</a:t>
            </a:r>
            <a:r>
              <a:rPr lang="zh-CN" altLang="en-US" sz="3200" b="0" dirty="0">
                <a:solidFill>
                  <a:srgbClr val="00B0F0"/>
                </a:solidFill>
                <a:latin typeface="Helvetica Neue" charset="0"/>
              </a:rPr>
              <a:t>登录</a:t>
            </a:r>
            <a:endParaRPr lang="en-US" sz="3200" b="0" dirty="0">
              <a:solidFill>
                <a:srgbClr val="00B0F0"/>
              </a:solidFill>
              <a:latin typeface="Helvetica Neue" charset="0"/>
            </a:endParaRPr>
          </a:p>
        </p:txBody>
      </p:sp>
      <p:sp>
        <p:nvSpPr>
          <p:cNvPr id="5" name="Shape 79"/>
          <p:cNvSpPr/>
          <p:nvPr/>
        </p:nvSpPr>
        <p:spPr>
          <a:xfrm>
            <a:off x="-240625" y="204355"/>
            <a:ext cx="12192000" cy="767903"/>
          </a:xfrm>
          <a:prstGeom prst="rect">
            <a:avLst/>
          </a:prstGeom>
          <a:ln w="12700">
            <a:miter lim="400000"/>
          </a:ln>
        </p:spPr>
        <p:txBody>
          <a:bodyPr lIns="45719" rIns="45719" numCol="1">
            <a:spAutoFit/>
          </a:bodyPr>
          <a:lstStyle/>
          <a:p>
            <a:pPr lvl="0" algn="ctr">
              <a:lnSpc>
                <a:spcPts val="5700"/>
              </a:lnSpc>
            </a:pPr>
            <a:endParaRPr sz="4400" dirty="0">
              <a:solidFill>
                <a:srgbClr val="00B0F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0939" y="1009550"/>
            <a:ext cx="6466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下载页面</a:t>
            </a:r>
            <a:r>
              <a:rPr lang="en-US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  </a:t>
            </a:r>
            <a:r>
              <a:rPr lang="en-US" altLang="zh-CN" dirty="0">
                <a:hlinkClick r:id="rId2"/>
              </a:rPr>
              <a:t>https://www.zoom.us/download#client_4meeting</a:t>
            </a:r>
            <a:endParaRPr lang="en-US" b="1" u="sng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63637" y="5247870"/>
            <a:ext cx="3717290" cy="36830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zh-CN" altLang="en-US" b="1" u="sng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</a:t>
            </a:r>
            <a:r>
              <a:rPr lang="en-US" altLang="zh-CN" b="1" u="sng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PC</a:t>
            </a:r>
            <a:r>
              <a:rPr lang="zh-CN" altLang="en-US" b="1" u="sng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端</a:t>
            </a:r>
            <a:r>
              <a:rPr lang="en-US" altLang="zh-CN" b="1" u="sng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b="1" u="sng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移动端 及各种插件</a:t>
            </a:r>
            <a:endParaRPr lang="en-US" b="1" u="sng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795" y="4350384"/>
            <a:ext cx="3723005" cy="2485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795" y="1605915"/>
            <a:ext cx="3723005" cy="248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8"/>
          <p:cNvSpPr/>
          <p:nvPr/>
        </p:nvSpPr>
        <p:spPr>
          <a:xfrm>
            <a:off x="8262850" y="1100268"/>
            <a:ext cx="2913149" cy="36830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zh-CN" altLang="en-US" b="1" u="sng" dirty="0">
                <a:solidFill>
                  <a:srgbClr val="00B0F0"/>
                </a:solidFill>
                <a:ea typeface="宋体" panose="02010600030101010101" pitchFamily="2" charset="-122"/>
              </a:rPr>
              <a:t>桌面客户端登录界面</a:t>
            </a:r>
          </a:p>
        </p:txBody>
      </p:sp>
      <p:pic>
        <p:nvPicPr>
          <p:cNvPr id="11" name="图片 10"/>
          <p:cNvPicPr/>
          <p:nvPr/>
        </p:nvPicPr>
        <p:blipFill>
          <a:blip r:embed="rId5"/>
          <a:stretch>
            <a:fillRect/>
          </a:stretch>
        </p:blipFill>
        <p:spPr>
          <a:xfrm>
            <a:off x="1289138" y="2082165"/>
            <a:ext cx="5274310" cy="26936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/>
          <p:nvPr/>
        </p:nvSpPr>
        <p:spPr>
          <a:xfrm>
            <a:off x="687853" y="1768469"/>
            <a:ext cx="4473467" cy="4405591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CN" altLang="en-US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参会人可通过手机观看与加入</a:t>
            </a:r>
            <a:r>
              <a:rPr lang="en-US" altLang="zh-CN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Zoom</a:t>
            </a:r>
            <a:r>
              <a:rPr lang="zh-CN" altLang="en-US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会议</a:t>
            </a:r>
            <a:endParaRPr lang="en-US" altLang="zh-CN" sz="1800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CN" altLang="en-US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使用个人会议</a:t>
            </a:r>
            <a:r>
              <a:rPr lang="en-US" altLang="zh-CN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ID</a:t>
            </a:r>
            <a:r>
              <a:rPr lang="zh-CN" altLang="en-US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开始即时会议或</a:t>
            </a:r>
            <a:r>
              <a:rPr lang="en-US" altLang="zh-CN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web</a:t>
            </a:r>
            <a:r>
              <a:rPr lang="zh-CN" altLang="en-US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会议</a:t>
            </a:r>
            <a:endParaRPr lang="en-US" sz="1800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CN" altLang="en-US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直播视频与观看</a:t>
            </a:r>
            <a:r>
              <a:rPr lang="en-US" altLang="zh-CN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共享内容</a:t>
            </a:r>
            <a:endParaRPr lang="en-US" sz="1800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CN" altLang="en-US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用手指或手写笔标注内容</a:t>
            </a:r>
            <a:endParaRPr lang="en-US" sz="1800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CN" altLang="en-US" sz="1800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安全驾驶模式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898703" y="407324"/>
            <a:ext cx="10515600" cy="5186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2"/>
                </a:solidFill>
                <a:latin typeface="Avenir Medium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</a:defRPr>
            </a:lvl1pPr>
          </a:lstStyle>
          <a:p>
            <a:pPr algn="ctr"/>
            <a:r>
              <a:rPr lang="zh-CN" altLang="en-US" sz="3200" dirty="0">
                <a:solidFill>
                  <a:srgbClr val="00B0F0"/>
                </a:solidFill>
              </a:rPr>
              <a:t>移动客户端</a:t>
            </a:r>
            <a:endParaRPr lang="en-GB" sz="3200" b="1" dirty="0">
              <a:solidFill>
                <a:srgbClr val="00B0F0"/>
              </a:solidFill>
              <a:latin typeface="Avenir Heavy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912" y="2401929"/>
            <a:ext cx="2105437" cy="3744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screenshot of a cell phon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027" y="1810186"/>
            <a:ext cx="2105437" cy="3744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768" y="1291904"/>
            <a:ext cx="1959051" cy="4135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83" y="1108428"/>
            <a:ext cx="7496040" cy="5202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977748" y="245265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桌面客户端</a:t>
            </a:r>
            <a:endParaRPr lang="en-US" sz="320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4492" y="1726505"/>
            <a:ext cx="40271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开始会议（老师）</a:t>
            </a:r>
            <a:endParaRPr lang="en-US" b="1" dirty="0"/>
          </a:p>
          <a:p>
            <a:r>
              <a:rPr lang="zh-CN" altLang="en-US" dirty="0"/>
              <a:t>点击“新会议”，开始一场即时视频会议</a:t>
            </a:r>
            <a:endParaRPr lang="en-US" dirty="0"/>
          </a:p>
          <a:p>
            <a:endParaRPr lang="en-US" dirty="0"/>
          </a:p>
          <a:p>
            <a:r>
              <a:rPr lang="zh-CN" altLang="en-US" b="1" dirty="0"/>
              <a:t>加入会议（学生）</a:t>
            </a:r>
            <a:endParaRPr lang="en-US" b="1" dirty="0"/>
          </a:p>
          <a:p>
            <a:r>
              <a:rPr lang="zh-CN" altLang="en-US" dirty="0"/>
              <a:t>点击“加入会议”，输入会议</a:t>
            </a:r>
            <a:r>
              <a:rPr lang="en-US" altLang="zh-CN" dirty="0"/>
              <a:t>ID</a:t>
            </a:r>
            <a:r>
              <a:rPr lang="zh-CN" altLang="en-US" dirty="0"/>
              <a:t>加入会议</a:t>
            </a:r>
            <a:endParaRPr lang="en-US" altLang="zh-CN" dirty="0"/>
          </a:p>
          <a:p>
            <a:r>
              <a:rPr lang="zh-CN" altLang="en-US" dirty="0"/>
              <a:t>点击被邀请链接，加入会议</a:t>
            </a:r>
            <a:endParaRPr lang="en-US" dirty="0"/>
          </a:p>
          <a:p>
            <a:endParaRPr lang="en-US" dirty="0"/>
          </a:p>
          <a:p>
            <a:r>
              <a:rPr lang="zh-CN" altLang="en-US" b="1" dirty="0"/>
              <a:t>共享屏幕（老师）</a:t>
            </a:r>
            <a:endParaRPr lang="en-US" altLang="zh-CN" b="1" dirty="0"/>
          </a:p>
          <a:p>
            <a:r>
              <a:rPr lang="zh-CN" altLang="en-US" dirty="0"/>
              <a:t>直接共享屏幕到</a:t>
            </a:r>
            <a:r>
              <a:rPr lang="en-US" altLang="zh-CN" dirty="0"/>
              <a:t>Zoom Rooms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46880" y="4651573"/>
            <a:ext cx="282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</a:rPr>
              <a:t>查看今天将要开始的会议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995" y="1108428"/>
            <a:ext cx="3095263" cy="283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995" y="4114979"/>
            <a:ext cx="3275330" cy="202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 flipV="1">
            <a:off x="3383280" y="2336800"/>
            <a:ext cx="863600" cy="5384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403124" y="4521200"/>
            <a:ext cx="843756" cy="3666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65" y="429473"/>
            <a:ext cx="10191750" cy="56483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1825" y="428605"/>
            <a:ext cx="3395048" cy="5421050"/>
          </a:xfrm>
        </p:spPr>
        <p:txBody>
          <a:bodyPr>
            <a:normAutofit/>
          </a:bodyPr>
          <a:lstStyle/>
          <a:p>
            <a:r>
              <a:rPr lang="en-US" altLang="zh-CN" sz="1400" b="0" dirty="0"/>
              <a:t>1</a:t>
            </a:r>
            <a:r>
              <a:rPr lang="zh-CN" altLang="en-US" sz="1400" b="0" dirty="0"/>
              <a:t>、复制链接发给邀请参会的人员；</a:t>
            </a:r>
            <a:br>
              <a:rPr lang="en-US" altLang="zh-CN" sz="1400" b="0" dirty="0"/>
            </a:br>
            <a:r>
              <a:rPr lang="en-US" altLang="zh-CN" sz="1400" b="0" dirty="0"/>
              <a:t>2</a:t>
            </a:r>
            <a:r>
              <a:rPr lang="zh-CN" altLang="en-US" sz="1400" b="0" dirty="0"/>
              <a:t>、或直接把会议号告诉参会人员。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327" y="623454"/>
            <a:ext cx="7781736" cy="53395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/>
          <p:nvPr/>
        </p:nvSpPr>
        <p:spPr>
          <a:xfrm>
            <a:off x="0" y="257694"/>
            <a:ext cx="12191999" cy="517197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2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邀请与会人</a:t>
            </a:r>
            <a:endParaRPr lang="en-US" sz="3200" b="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3025833" y="6147842"/>
            <a:ext cx="618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通过分享链接、邮件或会议</a:t>
            </a:r>
            <a:r>
              <a:rPr lang="en-US" altLang="zh-CN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ID</a:t>
            </a:r>
            <a:r>
              <a:rPr lang="zh-CN" altLang="zh-CN" b="1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号等方式发出邀请</a:t>
            </a:r>
            <a:endParaRPr lang="zh-CN" altLang="en-US" b="1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6" name="Picture 2" descr="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26" y="776994"/>
            <a:ext cx="7825827" cy="521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157" y="303099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常规设置</a:t>
            </a:r>
            <a:endParaRPr lang="en-US" sz="3200" dirty="0">
              <a:solidFill>
                <a:srgbClr val="00B0F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598" y="1714356"/>
            <a:ext cx="5165090" cy="387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3" y="1714356"/>
            <a:ext cx="5587289" cy="387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rrow: Left 7"/>
          <p:cNvSpPr/>
          <p:nvPr/>
        </p:nvSpPr>
        <p:spPr>
          <a:xfrm rot="10800000">
            <a:off x="5944524" y="3507914"/>
            <a:ext cx="711200" cy="22352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44772" y="2840836"/>
            <a:ext cx="88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</a:rPr>
              <a:t>设置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1140691" y="5919297"/>
            <a:ext cx="515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点击设置可以进行相关设置</a:t>
            </a:r>
            <a:endParaRPr lang="en-US" dirty="0">
              <a:solidFill>
                <a:srgbClr val="00B0F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8CFF"/>
      </a:accent1>
      <a:accent2>
        <a:srgbClr val="9ABF7B"/>
      </a:accent2>
      <a:accent3>
        <a:srgbClr val="F69C60"/>
      </a:accent3>
      <a:accent4>
        <a:srgbClr val="89C3EA"/>
      </a:accent4>
      <a:accent5>
        <a:srgbClr val="68A0D5"/>
      </a:accent5>
      <a:accent6>
        <a:srgbClr val="4E82C2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362</Words>
  <Application>Microsoft Office PowerPoint</Application>
  <PresentationFormat>宽屏</PresentationFormat>
  <Paragraphs>75</Paragraphs>
  <Slides>20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Avenir Heavy</vt:lpstr>
      <vt:lpstr>Avenir Medium</vt:lpstr>
      <vt:lpstr>Helvetica Neue</vt:lpstr>
      <vt:lpstr>Helvetica Neue Light</vt:lpstr>
      <vt:lpstr>Helvetica Neue Medium</vt:lpstr>
      <vt:lpstr>宋体</vt:lpstr>
      <vt:lpstr>Arial</vt:lpstr>
      <vt:lpstr>Calibri</vt:lpstr>
      <vt:lpstr>Wingdings</vt:lpstr>
      <vt:lpstr>1_Office Theme</vt:lpstr>
      <vt:lpstr>使用手册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1、复制链接发给邀请参会的人员； 2、或直接把会议号告诉参会人员。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Realmonte</dc:creator>
  <cp:lastModifiedBy>sun jiani</cp:lastModifiedBy>
  <cp:revision>263</cp:revision>
  <dcterms:created xsi:type="dcterms:W3CDTF">2016-08-12T16:35:00Z</dcterms:created>
  <dcterms:modified xsi:type="dcterms:W3CDTF">2021-04-21T06:40:33Z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